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1" r:id="rId9"/>
    <p:sldId id="264" r:id="rId10"/>
    <p:sldId id="267" r:id="rId11"/>
    <p:sldId id="268" r:id="rId12"/>
    <p:sldId id="276" r:id="rId13"/>
    <p:sldId id="275" r:id="rId14"/>
    <p:sldId id="277" r:id="rId15"/>
    <p:sldId id="272" r:id="rId16"/>
    <p:sldId id="284" r:id="rId17"/>
    <p:sldId id="274" r:id="rId18"/>
    <p:sldId id="278" r:id="rId19"/>
    <p:sldId id="279" r:id="rId20"/>
    <p:sldId id="280" r:id="rId21"/>
    <p:sldId id="281" r:id="rId22"/>
    <p:sldId id="282" r:id="rId23"/>
    <p:sldId id="265" r:id="rId24"/>
    <p:sldId id="269" r:id="rId25"/>
    <p:sldId id="270" r:id="rId26"/>
    <p:sldId id="27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E0B40-9F21-420E-8464-3499C925B0D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866E-6996-4E41-89D8-688D04EF0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88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E0B40-9F21-420E-8464-3499C925B0D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866E-6996-4E41-89D8-688D04EF0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3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E0B40-9F21-420E-8464-3499C925B0D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866E-6996-4E41-89D8-688D04EF0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7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E0B40-9F21-420E-8464-3499C925B0D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866E-6996-4E41-89D8-688D04EF0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43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E0B40-9F21-420E-8464-3499C925B0D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866E-6996-4E41-89D8-688D04EF0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20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E0B40-9F21-420E-8464-3499C925B0D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866E-6996-4E41-89D8-688D04EF0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50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E0B40-9F21-420E-8464-3499C925B0D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866E-6996-4E41-89D8-688D04EF0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10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E0B40-9F21-420E-8464-3499C925B0D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866E-6996-4E41-89D8-688D04EF0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44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E0B40-9F21-420E-8464-3499C925B0D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866E-6996-4E41-89D8-688D04EF0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79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E0B40-9F21-420E-8464-3499C925B0D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866E-6996-4E41-89D8-688D04EF0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55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E0B40-9F21-420E-8464-3499C925B0D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866E-6996-4E41-89D8-688D04EF0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37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E0B40-9F21-420E-8464-3499C925B0D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E866E-6996-4E41-89D8-688D04EF0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85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7180" y="675169"/>
            <a:ext cx="6296025" cy="5507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  <a:tab pos="6294120" algn="l"/>
                <a:tab pos="6743700" algn="l"/>
                <a:tab pos="7193280" algn="l"/>
                <a:tab pos="7642860" algn="l"/>
                <a:tab pos="8092440" algn="l"/>
                <a:tab pos="8542020" algn="l"/>
                <a:tab pos="8991600" algn="l"/>
                <a:tab pos="9441180" algn="l"/>
                <a:tab pos="9890760" algn="l"/>
                <a:tab pos="10340340" algn="l"/>
                <a:tab pos="10789920" algn="l"/>
                <a:tab pos="11239500" algn="l"/>
                <a:tab pos="11689080" algn="l"/>
                <a:tab pos="12138660" algn="l"/>
                <a:tab pos="12588240" algn="l"/>
                <a:tab pos="13037820" algn="l"/>
                <a:tab pos="13487400" algn="l"/>
                <a:tab pos="13936980" algn="l"/>
                <a:tab pos="1438656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общеобразовательное учреждение «</a:t>
            </a:r>
            <a:r>
              <a:rPr lang="ru-RU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Дорогорская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средняя школа имени </a:t>
            </a:r>
            <a:r>
              <a:rPr lang="ru-RU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Н.А.Таранина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Мезенского муниципального округа»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  <a:tab pos="6294120" algn="l"/>
                <a:tab pos="6743700" algn="l"/>
                <a:tab pos="7193280" algn="l"/>
                <a:tab pos="7642860" algn="l"/>
                <a:tab pos="8092440" algn="l"/>
                <a:tab pos="8542020" algn="l"/>
                <a:tab pos="8991600" algn="l"/>
                <a:tab pos="9441180" algn="l"/>
                <a:tab pos="9890760" algn="l"/>
                <a:tab pos="10340340" algn="l"/>
                <a:tab pos="10789920" algn="l"/>
                <a:tab pos="11239500" algn="l"/>
                <a:tab pos="11689080" algn="l"/>
                <a:tab pos="12138660" algn="l"/>
                <a:tab pos="12588240" algn="l"/>
                <a:tab pos="13037820" algn="l"/>
                <a:tab pos="13487400" algn="l"/>
                <a:tab pos="13936980" algn="l"/>
                <a:tab pos="1438656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ФИЛИАЛ «ДЕТСКИЙ ОЗДОРОВИТЕЛЬНО-ОБРАЗОВАТЕЛЬНЫЙ ЦЕНТР «СТРЕЛА»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  <a:tab pos="6294120" algn="l"/>
                <a:tab pos="6743700" algn="l"/>
                <a:tab pos="7193280" algn="l"/>
                <a:tab pos="7642860" algn="l"/>
                <a:tab pos="8092440" algn="l"/>
                <a:tab pos="8542020" algn="l"/>
                <a:tab pos="8991600" algn="l"/>
                <a:tab pos="9441180" algn="l"/>
                <a:tab pos="9890760" algn="l"/>
                <a:tab pos="10340340" algn="l"/>
                <a:tab pos="10789920" algn="l"/>
                <a:tab pos="11239500" algn="l"/>
                <a:tab pos="11689080" algn="l"/>
                <a:tab pos="12138660" algn="l"/>
                <a:tab pos="12588240" algn="l"/>
                <a:tab pos="13037820" algn="l"/>
                <a:tab pos="13487400" algn="l"/>
                <a:tab pos="13936980" algn="l"/>
                <a:tab pos="14386560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  <a:tab pos="6294120" algn="l"/>
                <a:tab pos="6743700" algn="l"/>
                <a:tab pos="7193280" algn="l"/>
                <a:tab pos="7642860" algn="l"/>
                <a:tab pos="8092440" algn="l"/>
                <a:tab pos="8542020" algn="l"/>
                <a:tab pos="8991600" algn="l"/>
                <a:tab pos="9441180" algn="l"/>
                <a:tab pos="9890760" algn="l"/>
                <a:tab pos="10340340" algn="l"/>
                <a:tab pos="10789920" algn="l"/>
                <a:tab pos="11239500" algn="l"/>
                <a:tab pos="11689080" algn="l"/>
                <a:tab pos="12138660" algn="l"/>
                <a:tab pos="12588240" algn="l"/>
                <a:tab pos="13037820" algn="l"/>
                <a:tab pos="13487400" algn="l"/>
                <a:tab pos="13936980" algn="l"/>
                <a:tab pos="14386560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Юридический адрес: 164756, Архангельская область, Мезенский район, с.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Дорогорское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ул. Советская, д.78 «А»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  <a:tab pos="6294120" algn="l"/>
                <a:tab pos="6743700" algn="l"/>
                <a:tab pos="7193280" algn="l"/>
                <a:tab pos="7642860" algn="l"/>
                <a:tab pos="8092440" algn="l"/>
                <a:tab pos="8542020" algn="l"/>
                <a:tab pos="8991600" algn="l"/>
                <a:tab pos="9441180" algn="l"/>
                <a:tab pos="9890760" algn="l"/>
                <a:tab pos="10340340" algn="l"/>
                <a:tab pos="10789920" algn="l"/>
                <a:tab pos="11239500" algn="l"/>
                <a:tab pos="11689080" algn="l"/>
                <a:tab pos="12138660" algn="l"/>
                <a:tab pos="12588240" algn="l"/>
                <a:tab pos="13037820" algn="l"/>
                <a:tab pos="13487400" algn="l"/>
                <a:tab pos="13936980" algn="l"/>
                <a:tab pos="1438656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  <a:tab pos="6294120" algn="l"/>
                <a:tab pos="6743700" algn="l"/>
                <a:tab pos="7193280" algn="l"/>
                <a:tab pos="7642860" algn="l"/>
                <a:tab pos="8092440" algn="l"/>
                <a:tab pos="8542020" algn="l"/>
                <a:tab pos="8991600" algn="l"/>
                <a:tab pos="9441180" algn="l"/>
                <a:tab pos="9890760" algn="l"/>
                <a:tab pos="10340340" algn="l"/>
                <a:tab pos="10789920" algn="l"/>
                <a:tab pos="11239500" algn="l"/>
                <a:tab pos="11689080" algn="l"/>
                <a:tab pos="12138660" algn="l"/>
                <a:tab pos="12588240" algn="l"/>
                <a:tab pos="13037820" algn="l"/>
                <a:tab pos="13487400" algn="l"/>
                <a:tab pos="13936980" algn="l"/>
                <a:tab pos="14386560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Фактический адрес: 164768, Архангельская область, Мезенский район, д. Азаполье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  <a:tab pos="6294120" algn="l"/>
                <a:tab pos="6743700" algn="l"/>
                <a:tab pos="7193280" algn="l"/>
                <a:tab pos="7642860" algn="l"/>
                <a:tab pos="8092440" algn="l"/>
                <a:tab pos="8542020" algn="l"/>
                <a:tab pos="8991600" algn="l"/>
                <a:tab pos="9441180" algn="l"/>
                <a:tab pos="9890760" algn="l"/>
                <a:tab pos="10340340" algn="l"/>
                <a:tab pos="10789920" algn="l"/>
                <a:tab pos="11239500" algn="l"/>
                <a:tab pos="11689080" algn="l"/>
                <a:tab pos="12138660" algn="l"/>
                <a:tab pos="12588240" algn="l"/>
                <a:tab pos="13037820" algn="l"/>
                <a:tab pos="13487400" algn="l"/>
                <a:tab pos="13936980" algn="l"/>
                <a:tab pos="1438656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  <a:tab pos="6294120" algn="l"/>
                <a:tab pos="6743700" algn="l"/>
                <a:tab pos="7193280" algn="l"/>
                <a:tab pos="7642860" algn="l"/>
                <a:tab pos="8092440" algn="l"/>
                <a:tab pos="8542020" algn="l"/>
                <a:tab pos="8991600" algn="l"/>
                <a:tab pos="9441180" algn="l"/>
                <a:tab pos="9890760" algn="l"/>
                <a:tab pos="10340340" algn="l"/>
                <a:tab pos="10789920" algn="l"/>
                <a:tab pos="11239500" algn="l"/>
                <a:tab pos="11689080" algn="l"/>
                <a:tab pos="12138660" algn="l"/>
                <a:tab pos="12588240" algn="l"/>
                <a:tab pos="13037820" algn="l"/>
                <a:tab pos="13487400" algn="l"/>
                <a:tab pos="13936980" algn="l"/>
                <a:tab pos="14386560" algn="l"/>
              </a:tabLs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Организационно-правовая форма и тип организации отдыха: Муниципальное бюджетное учреждение/ организация отдыха детей и их оздоровления с круглосуточным пребыванием детей, организация смен отдыха и досуга.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7"/>
          <a:stretch/>
        </p:blipFill>
        <p:spPr>
          <a:xfrm>
            <a:off x="6938010" y="477455"/>
            <a:ext cx="4909185" cy="5903089"/>
          </a:xfrm>
          <a:prstGeom prst="rect">
            <a:avLst/>
          </a:prstGeom>
        </p:spPr>
      </p:pic>
      <p:pic>
        <p:nvPicPr>
          <p:cNvPr id="11" name="e2134c6a31783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5808" y="6009672"/>
            <a:ext cx="609600" cy="609600"/>
          </a:xfrm>
          <a:prstGeom prst="rect">
            <a:avLst/>
          </a:prstGeom>
        </p:spPr>
      </p:pic>
      <p:sp>
        <p:nvSpPr>
          <p:cNvPr id="12" name="Сердце 11"/>
          <p:cNvSpPr/>
          <p:nvPr/>
        </p:nvSpPr>
        <p:spPr>
          <a:xfrm rot="205390">
            <a:off x="9067474" y="732032"/>
            <a:ext cx="2530820" cy="2191682"/>
          </a:xfrm>
          <a:prstGeom prst="heart">
            <a:avLst/>
          </a:prstGeom>
          <a:blipFill dpi="0" rotWithShape="1">
            <a:blip r:embed="rId7"/>
            <a:srcRect/>
            <a:stretch>
              <a:fillRect l="-13000" t="-1000" r="1000" b="-9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9360">
            <a:off x="9773846" y="-63062"/>
            <a:ext cx="2130663" cy="2147440"/>
          </a:xfrm>
          <a:prstGeom prst="rect">
            <a:avLst/>
          </a:prstGeom>
        </p:spPr>
      </p:pic>
      <p:pic>
        <p:nvPicPr>
          <p:cNvPr id="14" name="Picture 4" descr="https://www.childrensfoundation.org/files/ftg-boy-and-girl-ic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94428">
            <a:off x="9738492" y="1378884"/>
            <a:ext cx="1466128" cy="146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5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0500" y="895568"/>
            <a:ext cx="5535930" cy="4821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  <a:tab pos="6294120" algn="l"/>
                <a:tab pos="6743700" algn="l"/>
                <a:tab pos="7193280" algn="l"/>
                <a:tab pos="7642860" algn="l"/>
                <a:tab pos="8092440" algn="l"/>
                <a:tab pos="8542020" algn="l"/>
                <a:tab pos="8991600" algn="l"/>
                <a:tab pos="9441180" algn="l"/>
                <a:tab pos="9890760" algn="l"/>
                <a:tab pos="10340340" algn="l"/>
                <a:tab pos="10789920" algn="l"/>
                <a:tab pos="11239500" algn="l"/>
                <a:tab pos="11689080" algn="l"/>
                <a:tab pos="12138660" algn="l"/>
                <a:tab pos="12588240" algn="l"/>
                <a:tab pos="13037820" algn="l"/>
                <a:tab pos="13487400" algn="l"/>
                <a:tab pos="13936980" algn="l"/>
                <a:tab pos="14386560" algn="l"/>
              </a:tabLst>
            </a:pPr>
            <a:r>
              <a:rPr lang="ru-RU" sz="2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Программа, реализуемая в 2024 году</a:t>
            </a:r>
            <a:endParaRPr lang="ru-RU" sz="2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ИСТОК: Искусство. Спорт. Творчество»</a:t>
            </a:r>
            <a:r>
              <a:rPr lang="ru-RU" sz="2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своей направленности является социально-гуманитарной,</a:t>
            </a:r>
            <a:r>
              <a:rPr lang="ru-RU" sz="2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включает в себя разноплановую -</a:t>
            </a:r>
            <a:r>
              <a:rPr lang="ru-RU" sz="2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сочетание творческих и оздоровительных занятий с игровыми развлекательными и познавательными мероприятиями.</a:t>
            </a:r>
            <a:endParaRPr lang="ru-RU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69" y="981353"/>
            <a:ext cx="6314731" cy="473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0944" y="370753"/>
            <a:ext cx="3661410" cy="219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программы смены дети примут участие в целом ряде интеллектуально-познавательных, творческих, спортивно-оздоровительных и развлекательных мероприятий: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54040" y="896533"/>
            <a:ext cx="6096000" cy="48787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развлекательная программа «Пою то, что вижу»;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шоу-программа «Караоке 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start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театрализация песен из кинофильмов «Клиповая аллея»;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квест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-игра «По следам искусства»;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конкурсно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-игровые программы «Угадай мелодию» ;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«Кинология» ;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здоровья;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Малые олимпийские игры; 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музыкальная эстафета;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фитнес-зарядка на свежем воздухе;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мастер-классы сценического искусства и т.д.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t="22334" r="6388" b="10833"/>
          <a:stretch/>
        </p:blipFill>
        <p:spPr>
          <a:xfrm>
            <a:off x="388620" y="2985221"/>
            <a:ext cx="4106078" cy="34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1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7670" y="481724"/>
            <a:ext cx="3672840" cy="199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целях формирования навыков </a:t>
            </a:r>
            <a:r>
              <a:rPr lang="ru-RU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самосохранительного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поведения проводятся мероприятия с участием: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сотрудников полиции;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1" y="481724"/>
            <a:ext cx="7905750" cy="59293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r="25830"/>
          <a:stretch/>
        </p:blipFill>
        <p:spPr>
          <a:xfrm>
            <a:off x="1201788" y="3264822"/>
            <a:ext cx="1633043" cy="227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0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" t="10833" b="7597"/>
          <a:stretch/>
        </p:blipFill>
        <p:spPr>
          <a:xfrm>
            <a:off x="5442511" y="158726"/>
            <a:ext cx="6048949" cy="34148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6" y="2868514"/>
            <a:ext cx="3720464" cy="37204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6"/>
          <a:stretch/>
        </p:blipFill>
        <p:spPr>
          <a:xfrm>
            <a:off x="5442511" y="3573609"/>
            <a:ext cx="6048950" cy="309008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28626" y="1102053"/>
            <a:ext cx="3994784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пожарного надзора;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6" r="14696"/>
          <a:stretch/>
        </p:blipFill>
        <p:spPr>
          <a:xfrm>
            <a:off x="12192000" y="1310988"/>
            <a:ext cx="2663190" cy="2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3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67740" y="896313"/>
            <a:ext cx="4392930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ГИМС МЧС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" r="6543"/>
          <a:stretch/>
        </p:blipFill>
        <p:spPr>
          <a:xfrm>
            <a:off x="4193174" y="1"/>
            <a:ext cx="7998827" cy="68656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" y="2359000"/>
            <a:ext cx="2606040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0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0424" y="384304"/>
            <a:ext cx="43856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Проводятся занятия, направленные на профориентацию детей.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870" y="384304"/>
            <a:ext cx="6898480" cy="60415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4"/>
          <a:stretch/>
        </p:blipFill>
        <p:spPr>
          <a:xfrm>
            <a:off x="293293" y="1524328"/>
            <a:ext cx="4272823" cy="490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0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" t="-519" r="23039" b="5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48"/>
          <a:stretch/>
        </p:blipFill>
        <p:spPr>
          <a:xfrm>
            <a:off x="300990" y="831013"/>
            <a:ext cx="4899660" cy="58438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5264" y="344961"/>
            <a:ext cx="39223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Проводятся экскурсии.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6"/>
          <a:stretch/>
        </p:blipFill>
        <p:spPr>
          <a:xfrm>
            <a:off x="6183630" y="150198"/>
            <a:ext cx="5505450" cy="655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1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9120" y="553413"/>
            <a:ext cx="595884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Главная цель пребывания в нашем центре –  весело и с пользой провести время!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7"/>
          <a:stretch/>
        </p:blipFill>
        <p:spPr>
          <a:xfrm>
            <a:off x="6621422" y="0"/>
            <a:ext cx="557057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5"/>
          <a:stretch/>
        </p:blipFill>
        <p:spPr>
          <a:xfrm>
            <a:off x="384631" y="3126678"/>
            <a:ext cx="5852160" cy="350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/>
          <a:stretch/>
        </p:blipFill>
        <p:spPr>
          <a:xfrm>
            <a:off x="6163294" y="1931670"/>
            <a:ext cx="5769428" cy="4743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91" y="190005"/>
            <a:ext cx="6333506" cy="475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1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03" y="0"/>
            <a:ext cx="5143500" cy="6857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94" y="-1"/>
            <a:ext cx="5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7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0050" y="232269"/>
            <a:ext cx="50930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Детский оздоровительный Центр «Стрела» расположен в 500 метрах от деревни Азаполье и реки Мезень, на площади около 4000 квадратных м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етров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хвойном редколесье. </a:t>
            </a: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6" r="38593" b="18226"/>
          <a:stretch/>
        </p:blipFill>
        <p:spPr>
          <a:xfrm>
            <a:off x="6347834" y="232269"/>
            <a:ext cx="5493646" cy="6393461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10298430" y="5177790"/>
            <a:ext cx="594360" cy="6172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28" y="3061529"/>
            <a:ext cx="5348391" cy="356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0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1" b="40487"/>
          <a:stretch/>
        </p:blipFill>
        <p:spPr>
          <a:xfrm>
            <a:off x="462940" y="212791"/>
            <a:ext cx="5336996" cy="30644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40" b="21521"/>
          <a:stretch/>
        </p:blipFill>
        <p:spPr>
          <a:xfrm>
            <a:off x="443890" y="3474720"/>
            <a:ext cx="5356046" cy="31546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9"/>
          <a:stretch/>
        </p:blipFill>
        <p:spPr>
          <a:xfrm>
            <a:off x="6545652" y="212791"/>
            <a:ext cx="5246298" cy="641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610" y="0"/>
            <a:ext cx="51435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0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0"/>
            <a:ext cx="51435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6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7492" y="1406907"/>
            <a:ext cx="2818410" cy="404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  <a:tab pos="6294120" algn="l"/>
                <a:tab pos="6743700" algn="l"/>
                <a:tab pos="7193280" algn="l"/>
                <a:tab pos="7642860" algn="l"/>
                <a:tab pos="8092440" algn="l"/>
                <a:tab pos="8542020" algn="l"/>
                <a:tab pos="8991600" algn="l"/>
                <a:tab pos="9441180" algn="l"/>
                <a:tab pos="9890760" algn="l"/>
                <a:tab pos="10340340" algn="l"/>
                <a:tab pos="10789920" algn="l"/>
                <a:tab pos="11239500" algn="l"/>
                <a:tab pos="11689080" algn="l"/>
                <a:tab pos="12138660" algn="l"/>
                <a:tab pos="12588240" algn="l"/>
                <a:tab pos="13037820" algn="l"/>
                <a:tab pos="13487400" algn="l"/>
                <a:tab pos="13936980" algn="l"/>
                <a:tab pos="14386560" algn="l"/>
              </a:tabLs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Интересная нестандартная работа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  <a:tab pos="6294120" algn="l"/>
                <a:tab pos="6743700" algn="l"/>
                <a:tab pos="7193280" algn="l"/>
                <a:tab pos="7642860" algn="l"/>
                <a:tab pos="8092440" algn="l"/>
                <a:tab pos="8542020" algn="l"/>
                <a:tab pos="8991600" algn="l"/>
                <a:tab pos="9441180" algn="l"/>
                <a:tab pos="9890760" algn="l"/>
                <a:tab pos="10340340" algn="l"/>
                <a:tab pos="10789920" algn="l"/>
                <a:tab pos="11239500" algn="l"/>
                <a:tab pos="11689080" algn="l"/>
                <a:tab pos="12138660" algn="l"/>
                <a:tab pos="12588240" algn="l"/>
                <a:tab pos="13037820" algn="l"/>
                <a:tab pos="13487400" algn="l"/>
                <a:tab pos="13936980" algn="l"/>
                <a:tab pos="14386560" algn="l"/>
              </a:tabLs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дружной  команды педагогов  нацелена на развитие ребенка, на его будущее!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394" y="436907"/>
            <a:ext cx="8362179" cy="598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7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4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3217" y="2203047"/>
            <a:ext cx="5379720" cy="223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Планируемые сроки смен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смена с 24.06. 2024 по 13.07. 2024 (20 дней);</a:t>
            </a:r>
            <a:b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смена с 17.07. 2024  по 05.08. 2024 (20 дней);</a:t>
            </a:r>
            <a:b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смена с 09.08. 2024 по 20.08. 2024 (12 дней профильная  смена для воспитанников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МБУ ДО СШ имени В.С. Кузина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4834" b="7667"/>
          <a:stretch/>
        </p:blipFill>
        <p:spPr>
          <a:xfrm>
            <a:off x="6387737" y="0"/>
            <a:ext cx="5499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9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4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56260" y="715417"/>
            <a:ext cx="531876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Обращаться с заявлением на приобретение путевки (заключение договора):</a:t>
            </a:r>
          </a:p>
          <a:p>
            <a:pPr algn="just">
              <a:spcAft>
                <a:spcPts val="0"/>
              </a:spcAft>
            </a:pP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Дорогорская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средняя школа, 8 (818 48) 5 93 10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164756,  Архангельская область, Мезенский район, </a:t>
            </a:r>
            <a:r>
              <a:rPr lang="ru-RU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с.Дорогорское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ул. Советская, д. 78а.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/>
          <a:stretch/>
        </p:blipFill>
        <p:spPr>
          <a:xfrm>
            <a:off x="6431280" y="146515"/>
            <a:ext cx="5574030" cy="6564969"/>
          </a:xfrm>
          <a:prstGeom prst="rect">
            <a:avLst/>
          </a:prstGeom>
        </p:spPr>
      </p:pic>
      <p:sp>
        <p:nvSpPr>
          <p:cNvPr id="6" name="Сердце 5"/>
          <p:cNvSpPr/>
          <p:nvPr/>
        </p:nvSpPr>
        <p:spPr>
          <a:xfrm rot="20686030">
            <a:off x="3102916" y="3940300"/>
            <a:ext cx="2851712" cy="2588539"/>
          </a:xfrm>
          <a:prstGeom prst="heart">
            <a:avLst/>
          </a:prstGeom>
          <a:blipFill dpi="0" rotWithShape="1">
            <a:blip r:embed="rId4"/>
            <a:srcRect/>
            <a:stretch>
              <a:fillRect l="-13000" t="-1000" r="1000" b="-9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156" y="3103462"/>
            <a:ext cx="2194162" cy="2211439"/>
          </a:xfrm>
          <a:prstGeom prst="rect">
            <a:avLst/>
          </a:prstGeom>
        </p:spPr>
      </p:pic>
      <p:pic>
        <p:nvPicPr>
          <p:cNvPr id="8" name="Picture 4" descr="https://www.childrensfoundation.org/files/ftg-boy-and-girl-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5068">
            <a:off x="3792173" y="4529774"/>
            <a:ext cx="1901945" cy="190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50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"/>
          <a:stretch/>
        </p:blipFill>
        <p:spPr>
          <a:xfrm>
            <a:off x="480060" y="0"/>
            <a:ext cx="11277600" cy="68390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54374" t="37673" r="25400" b="26094"/>
          <a:stretch/>
        </p:blipFill>
        <p:spPr>
          <a:xfrm>
            <a:off x="8759190" y="393737"/>
            <a:ext cx="2663441" cy="2700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5720" y="214045"/>
            <a:ext cx="87134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Более подробная информация предоставлена в нашей группе </a:t>
            </a:r>
            <a:r>
              <a:rPr lang="ru-RU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ВКонтакте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66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t="19798" r="12583" b="19394"/>
          <a:stretch/>
        </p:blipFill>
        <p:spPr>
          <a:xfrm>
            <a:off x="6617970" y="194311"/>
            <a:ext cx="5326380" cy="64350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3"/>
          <a:stretch/>
        </p:blipFill>
        <p:spPr>
          <a:xfrm>
            <a:off x="194310" y="194311"/>
            <a:ext cx="6206490" cy="32659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6"/>
          <a:stretch/>
        </p:blipFill>
        <p:spPr>
          <a:xfrm>
            <a:off x="194310" y="3568015"/>
            <a:ext cx="6217920" cy="309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7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6240" y="271076"/>
            <a:ext cx="74904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Имущественный комплекс лагеря состоит из трех спальных корпусов, пищеблока и помещения столовой. Все строения одноэтажные, рубленые из бруса. Первый спальный корпус оборудован душевыми кабинками.</a:t>
            </a:r>
            <a:endParaRPr lang="ru-RU" sz="2800" dirty="0" smtClean="0"/>
          </a:p>
          <a:p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73"/>
          <a:stretch/>
        </p:blipFill>
        <p:spPr>
          <a:xfrm>
            <a:off x="167640" y="3234690"/>
            <a:ext cx="3387704" cy="3474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701" y="3497589"/>
            <a:ext cx="3775143" cy="32118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984" y="2660072"/>
            <a:ext cx="4376925" cy="317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8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72"/>
          <a:stretch/>
        </p:blipFill>
        <p:spPr>
          <a:xfrm rot="10800000"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3959" y="2931228"/>
            <a:ext cx="35242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н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 территории лагеря имеется баня;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68" y="3545443"/>
            <a:ext cx="4233862" cy="31753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619" y="181450"/>
            <a:ext cx="4302441" cy="32268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9" r="16696"/>
          <a:stretch/>
        </p:blipFill>
        <p:spPr>
          <a:xfrm>
            <a:off x="9218295" y="3552624"/>
            <a:ext cx="2680335" cy="31682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87" b="5923"/>
          <a:stretch/>
        </p:blipFill>
        <p:spPr>
          <a:xfrm>
            <a:off x="4921568" y="181450"/>
            <a:ext cx="2575333" cy="322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9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72"/>
          <a:stretch/>
        </p:blipFill>
        <p:spPr>
          <a:xfrm rot="10800000">
            <a:off x="0" y="0"/>
            <a:ext cx="12191998" cy="6858000"/>
          </a:xfrm>
          <a:prstGeom prst="rect">
            <a:avLst/>
          </a:prstGeom>
        </p:spPr>
      </p:pic>
      <p:pic>
        <p:nvPicPr>
          <p:cNvPr id="1026" name="Picture 2" descr="https://sun9-37.userapi.com/impg/n0cqTSYA30lwug4AQkemjJhPOi52aoeiL2t4TA/8erQrV-6Sb8.jpg?size=1280x720&amp;quality=95&amp;sign=97d36adebb06a1b0966e9b35c61fb1c3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6"/>
          <a:stretch/>
        </p:blipFill>
        <p:spPr bwMode="auto">
          <a:xfrm>
            <a:off x="4643408" y="431441"/>
            <a:ext cx="7334102" cy="599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300" y="3002965"/>
            <a:ext cx="4168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спортивная площадка;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3450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3" r="1994"/>
          <a:stretch/>
        </p:blipFill>
        <p:spPr>
          <a:xfrm rot="10800000"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01483" y="477221"/>
            <a:ext cx="54509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площадка для игр, стационарный спортивный и игровой инвентарь;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3" y="319454"/>
            <a:ext cx="4656092" cy="62081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51" y="2339438"/>
            <a:ext cx="5584185" cy="418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4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3346" y="331889"/>
            <a:ext cx="4733027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  <a:tab pos="6294120" algn="l"/>
                <a:tab pos="6743700" algn="l"/>
                <a:tab pos="7193280" algn="l"/>
                <a:tab pos="7642860" algn="l"/>
                <a:tab pos="8092440" algn="l"/>
                <a:tab pos="8542020" algn="l"/>
                <a:tab pos="8991600" algn="l"/>
                <a:tab pos="9441180" algn="l"/>
                <a:tab pos="9890760" algn="l"/>
                <a:tab pos="10340340" algn="l"/>
                <a:tab pos="10789920" algn="l"/>
                <a:tab pos="11239500" algn="l"/>
                <a:tab pos="11689080" algn="l"/>
                <a:tab pos="12138660" algn="l"/>
                <a:tab pos="12588240" algn="l"/>
                <a:tab pos="13037820" algn="l"/>
                <a:tab pos="13487400" algn="l"/>
                <a:tab pos="13936980" algn="l"/>
                <a:tab pos="14386560" algn="l"/>
              </a:tabLst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имеется собственный пляж.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5" b="10834"/>
          <a:stretch/>
        </p:blipFill>
        <p:spPr>
          <a:xfrm>
            <a:off x="3440430" y="1254083"/>
            <a:ext cx="8602980" cy="52381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7" r="25920"/>
          <a:stretch/>
        </p:blipFill>
        <p:spPr>
          <a:xfrm>
            <a:off x="266995" y="1254083"/>
            <a:ext cx="3001985" cy="523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3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9560" y="979855"/>
            <a:ext cx="61988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Дети получают полноценное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пя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тиразовое питание. Ежедневно  наличие в рационе свежих фруктов и овощей. 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t="10720" r="7377" b="29146"/>
          <a:stretch/>
        </p:blipFill>
        <p:spPr>
          <a:xfrm>
            <a:off x="6663690" y="198302"/>
            <a:ext cx="5325344" cy="64511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2" t="31667" r="417" b="20000"/>
          <a:stretch/>
        </p:blipFill>
        <p:spPr>
          <a:xfrm>
            <a:off x="175260" y="3535765"/>
            <a:ext cx="6313170" cy="311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5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6">
        <p:fade/>
      </p:transition>
    </mc:Choice>
    <mc:Fallback xmlns="">
      <p:transition spd="med" advTm="35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341</Words>
  <Application>Microsoft Office PowerPoint</Application>
  <PresentationFormat>Широкоэкранный</PresentationFormat>
  <Paragraphs>48</Paragraphs>
  <Slides>26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Специалист</dc:creator>
  <cp:lastModifiedBy>Специалист</cp:lastModifiedBy>
  <cp:revision>30</cp:revision>
  <dcterms:created xsi:type="dcterms:W3CDTF">2024-01-23T09:00:29Z</dcterms:created>
  <dcterms:modified xsi:type="dcterms:W3CDTF">2024-03-26T12:23:42Z</dcterms:modified>
</cp:coreProperties>
</file>